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4"/>
  </p:notesMasterIdLst>
  <p:sldIdLst>
    <p:sldId id="256" r:id="rId2"/>
    <p:sldId id="257" r:id="rId3"/>
    <p:sldId id="259" r:id="rId4"/>
    <p:sldId id="258" r:id="rId5"/>
    <p:sldId id="264" r:id="rId6"/>
    <p:sldId id="263" r:id="rId7"/>
    <p:sldId id="271" r:id="rId8"/>
    <p:sldId id="260" r:id="rId9"/>
    <p:sldId id="268" r:id="rId10"/>
    <p:sldId id="265" r:id="rId11"/>
    <p:sldId id="272" r:id="rId12"/>
    <p:sldId id="273" r:id="rId13"/>
    <p:sldId id="274" r:id="rId14"/>
    <p:sldId id="267" r:id="rId15"/>
    <p:sldId id="280" r:id="rId16"/>
    <p:sldId id="266" r:id="rId17"/>
    <p:sldId id="261" r:id="rId18"/>
    <p:sldId id="281" r:id="rId19"/>
    <p:sldId id="282" r:id="rId20"/>
    <p:sldId id="283" r:id="rId21"/>
    <p:sldId id="284" r:id="rId22"/>
    <p:sldId id="287" r:id="rId23"/>
    <p:sldId id="286" r:id="rId24"/>
    <p:sldId id="288" r:id="rId25"/>
    <p:sldId id="262" r:id="rId26"/>
    <p:sldId id="275" r:id="rId27"/>
    <p:sldId id="276" r:id="rId28"/>
    <p:sldId id="277" r:id="rId29"/>
    <p:sldId id="278" r:id="rId30"/>
    <p:sldId id="285" r:id="rId31"/>
    <p:sldId id="279" r:id="rId32"/>
    <p:sldId id="270"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1/17/23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Psychology of invention (Hadamard)</a:t>
            </a:r>
          </a:p>
          <a:p>
            <a:pPr lvl="1"/>
            <a:r>
              <a:rPr lang="en-US" dirty="0" err="1"/>
              <a:t>Kekule</a:t>
            </a:r>
            <a:r>
              <a:rPr lang="en-US" dirty="0"/>
              <a:t> </a:t>
            </a:r>
          </a:p>
          <a:p>
            <a:pPr lvl="2"/>
            <a:r>
              <a:rPr lang="en-US" dirty="0"/>
              <a:t>Link to dreams</a:t>
            </a:r>
          </a:p>
          <a:p>
            <a:pPr lvl="1"/>
            <a:r>
              <a:rPr lang="en-US" dirty="0" err="1"/>
              <a:t>poincare</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5</a:t>
            </a:fld>
            <a:endParaRPr lang="en-US"/>
          </a:p>
        </p:txBody>
      </p:sp>
    </p:spTree>
    <p:extLst>
      <p:ext uri="{BB962C8B-B14F-4D97-AF65-F5344CB8AC3E}">
        <p14:creationId xmlns:p14="http://schemas.microsoft.com/office/powerpoint/2010/main" val="3408196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Forbus</a:t>
            </a:r>
            <a:r>
              <a:rPr lang="en-US" dirty="0"/>
              <a:t>, Qualitative process models</a:t>
            </a:r>
          </a:p>
        </p:txBody>
      </p:sp>
      <p:sp>
        <p:nvSpPr>
          <p:cNvPr id="4" name="Slide Number Placeholder 3"/>
          <p:cNvSpPr>
            <a:spLocks noGrp="1"/>
          </p:cNvSpPr>
          <p:nvPr>
            <p:ph type="sldNum" sz="quarter" idx="5"/>
          </p:nvPr>
        </p:nvSpPr>
        <p:spPr/>
        <p:txBody>
          <a:bodyPr/>
          <a:lstStyle/>
          <a:p>
            <a:fld id="{50371DB5-D0DF-4E48-A88F-A3049A7357B4}" type="slidenum">
              <a:rPr lang="en-US" smtClean="0"/>
              <a:t>16</a:t>
            </a:fld>
            <a:endParaRPr lang="en-US"/>
          </a:p>
        </p:txBody>
      </p:sp>
    </p:spTree>
    <p:extLst>
      <p:ext uri="{BB962C8B-B14F-4D97-AF65-F5344CB8AC3E}">
        <p14:creationId xmlns:p14="http://schemas.microsoft.com/office/powerpoint/2010/main" val="2663523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1459253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20</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21</a:t>
            </a:fld>
            <a:endParaRPr lang="en-US"/>
          </a:p>
        </p:txBody>
      </p:sp>
    </p:spTree>
    <p:extLst>
      <p:ext uri="{BB962C8B-B14F-4D97-AF65-F5344CB8AC3E}">
        <p14:creationId xmlns:p14="http://schemas.microsoft.com/office/powerpoint/2010/main" val="299141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1/17/23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1/17/23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1/17/23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Tree>
    <p:extLst>
      <p:ext uri="{BB962C8B-B14F-4D97-AF65-F5344CB8AC3E}">
        <p14:creationId xmlns:p14="http://schemas.microsoft.com/office/powerpoint/2010/main" val="4931078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a:t>
            </a:r>
          </a:p>
        </p:txBody>
      </p:sp>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2"/>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3"/>
          <a:stretch>
            <a:fillRect/>
          </a:stretch>
        </p:blipFill>
        <p:spPr>
          <a:xfrm>
            <a:off x="6340629" y="1220780"/>
            <a:ext cx="5741845" cy="3987800"/>
          </a:xfrm>
          <a:prstGeom prst="rect">
            <a:avLst/>
          </a:prstGeom>
        </p:spPr>
      </p:pic>
    </p:spTree>
    <p:extLst>
      <p:ext uri="{BB962C8B-B14F-4D97-AF65-F5344CB8AC3E}">
        <p14:creationId xmlns:p14="http://schemas.microsoft.com/office/powerpoint/2010/main" val="13559750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New data</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84955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falkenheiner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&amp;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forbus</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972775"/>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972158"/>
            <a:ext cx="6319240" cy="3530323"/>
          </a:xfrm>
          <a:prstGeom prst="rect">
            <a:avLst/>
          </a:prstGeom>
        </p:spPr>
      </p:pic>
      <p:sp>
        <p:nvSpPr>
          <p:cNvPr id="2" name="Title 1">
            <a:extLst>
              <a:ext uri="{FF2B5EF4-FFF2-40B4-BE49-F238E27FC236}">
                <a16:creationId xmlns:a16="http://schemas.microsoft.com/office/drawing/2014/main" id="{83C60BFE-E665-5B75-FA68-B99C322546AF}"/>
              </a:ext>
            </a:extLst>
          </p:cNvPr>
          <p:cNvSpPr>
            <a:spLocks noGrp="1"/>
          </p:cNvSpPr>
          <p:nvPr>
            <p:ph type="title"/>
          </p:nvPr>
        </p:nvSpPr>
        <p:spPr>
          <a:xfrm>
            <a:off x="1141413" y="609600"/>
            <a:ext cx="9905998" cy="1905000"/>
          </a:xfrm>
        </p:spPr>
        <p:txBody>
          <a:bodyPr/>
          <a:lstStyle/>
          <a:p>
            <a:pPr algn="ctr"/>
            <a:r>
              <a:rPr lang="en-US" dirty="0"/>
              <a:t>Structure mapping engine: analogies</a:t>
            </a:r>
          </a:p>
        </p:txBody>
      </p:sp>
    </p:spTree>
    <p:extLst>
      <p:ext uri="{BB962C8B-B14F-4D97-AF65-F5344CB8AC3E}">
        <p14:creationId xmlns:p14="http://schemas.microsoft.com/office/powerpoint/2010/main" val="11474160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Qualitative process models</a:t>
            </a:r>
          </a:p>
        </p:txBody>
      </p:sp>
      <p:sp>
        <p:nvSpPr>
          <p:cNvPr id="8" name="TextBox 7">
            <a:extLst>
              <a:ext uri="{FF2B5EF4-FFF2-40B4-BE49-F238E27FC236}">
                <a16:creationId xmlns:a16="http://schemas.microsoft.com/office/drawing/2014/main" id="{36882AC6-B1CC-808A-C4AB-4A02D2DC722C}"/>
              </a:ext>
            </a:extLst>
          </p:cNvPr>
          <p:cNvSpPr txBox="1"/>
          <p:nvPr/>
        </p:nvSpPr>
        <p:spPr>
          <a:xfrm>
            <a:off x="8451329" y="6194912"/>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3"/>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Collective intelligence</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p:txBody>
      </p:sp>
    </p:spTree>
    <p:extLst>
      <p:ext uri="{BB962C8B-B14F-4D97-AF65-F5344CB8AC3E}">
        <p14:creationId xmlns:p14="http://schemas.microsoft.com/office/powerpoint/2010/main" val="42266290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err="1"/>
              <a:t>stigmergy</a:t>
            </a:r>
            <a:endParaRPr lang="en-US"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dirty="0"/>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8170984" y="2666999"/>
            <a:ext cx="3943221"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4" y="2390898"/>
            <a:ext cx="8095835" cy="2016979"/>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based reasoning</a:t>
            </a:r>
          </a:p>
        </p:txBody>
      </p:sp>
      <p:pic>
        <p:nvPicPr>
          <p:cNvPr id="7" name="Picture 6" descr="Diagram&#10;&#10;Description automatically generated">
            <a:extLst>
              <a:ext uri="{FF2B5EF4-FFF2-40B4-BE49-F238E27FC236}">
                <a16:creationId xmlns:a16="http://schemas.microsoft.com/office/drawing/2014/main" id="{5FD65A50-326B-DEE7-7EA5-D7EA60D37839}"/>
              </a:ext>
            </a:extLst>
          </p:cNvPr>
          <p:cNvPicPr>
            <a:picLocks noChangeAspect="1"/>
          </p:cNvPicPr>
          <p:nvPr/>
        </p:nvPicPr>
        <p:blipFill>
          <a:blip r:embed="rId3"/>
          <a:stretch>
            <a:fillRect/>
          </a:stretch>
        </p:blipFill>
        <p:spPr>
          <a:xfrm>
            <a:off x="667081" y="636640"/>
            <a:ext cx="5395836"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2FFEBDDF-2668-2EA6-B972-8AE5FF3F2393}"/>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An introduction to case based reasoning,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janet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kolodner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1992</a:t>
            </a:r>
          </a:p>
        </p:txBody>
      </p:sp>
      <p:sp>
        <p:nvSpPr>
          <p:cNvPr id="3" name="Content Placeholder 2">
            <a:extLst>
              <a:ext uri="{FF2B5EF4-FFF2-40B4-BE49-F238E27FC236}">
                <a16:creationId xmlns:a16="http://schemas.microsoft.com/office/drawing/2014/main" id="{B0155F0C-6CE2-074B-4D57-A413BC7B987C}"/>
              </a:ext>
            </a:extLst>
          </p:cNvPr>
          <p:cNvSpPr>
            <a:spLocks noGrp="1"/>
          </p:cNvSpPr>
          <p:nvPr>
            <p:ph idx="1"/>
          </p:nvPr>
        </p:nvSpPr>
        <p:spPr>
          <a:xfrm>
            <a:off x="7995138" y="4536831"/>
            <a:ext cx="4119068" cy="1254369"/>
          </a:xfrm>
        </p:spPr>
        <p:txBody>
          <a:bodyPr>
            <a:normAutofit/>
          </a:bodyPr>
          <a:lstStyle/>
          <a:p>
            <a:r>
              <a:rPr lang="en-US" dirty="0"/>
              <a:t>How humans reason</a:t>
            </a:r>
          </a:p>
          <a:p>
            <a:pPr lvl="1"/>
            <a:r>
              <a:rPr lang="en-US" dirty="0"/>
              <a:t>Doctors, lawyers, …</a:t>
            </a:r>
          </a:p>
        </p:txBody>
      </p:sp>
    </p:spTree>
    <p:extLst>
      <p:ext uri="{BB962C8B-B14F-4D97-AF65-F5344CB8AC3E}">
        <p14:creationId xmlns:p14="http://schemas.microsoft.com/office/powerpoint/2010/main" val="39261364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a:bodyPr>
          <a:lstStyle/>
          <a:p>
            <a:r>
              <a:rPr lang="en-US" dirty="0"/>
              <a:t>Narratives and stories (Patrick Winston)</a:t>
            </a:r>
          </a:p>
          <a:p>
            <a:pPr lvl="1"/>
            <a:r>
              <a:rPr lang="en-US" dirty="0"/>
              <a:t>How we make sense of our complex environment</a:t>
            </a:r>
          </a:p>
          <a:p>
            <a:r>
              <a:rPr lang="en-US" dirty="0"/>
              <a:t>Dreams</a:t>
            </a:r>
          </a:p>
          <a:p>
            <a:pPr lvl="1"/>
            <a:r>
              <a:rPr lang="en-US" dirty="0"/>
              <a:t>Aid generalization and prevent overfitting </a:t>
            </a:r>
          </a:p>
          <a:p>
            <a:r>
              <a:rPr lang="en-US" dirty="0"/>
              <a:t>Commonsense reasoning (</a:t>
            </a:r>
            <a:r>
              <a:rPr lang="en-US" dirty="0" err="1"/>
              <a:t>davis</a:t>
            </a:r>
            <a:r>
              <a:rPr lang="en-US" dirty="0"/>
              <a:t>, Marcus)</a:t>
            </a:r>
          </a:p>
          <a:p>
            <a:pPr marL="0" indent="0">
              <a:buNone/>
            </a:pPr>
            <a:endParaRPr lang="en-US" dirty="0"/>
          </a:p>
        </p:txBody>
      </p:sp>
    </p:spTree>
    <p:extLst>
      <p:ext uri="{BB962C8B-B14F-4D97-AF65-F5344CB8AC3E}">
        <p14:creationId xmlns:p14="http://schemas.microsoft.com/office/powerpoint/2010/main" val="22333470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044715" y="609600"/>
            <a:ext cx="4082809" cy="3642851"/>
          </a:xfrm>
        </p:spPr>
        <p:txBody>
          <a:bodyPr vert="horz" lIns="91440" tIns="45720" rIns="91440" bIns="45720" rtlCol="0" anchor="b">
            <a:normAutofit/>
          </a:bodyPr>
          <a:lstStyle/>
          <a:p>
            <a:pPr algn="ctr"/>
            <a:r>
              <a:rPr lang="en-US" sz="3700" dirty="0">
                <a:effectLst>
                  <a:glow rad="38100">
                    <a:schemeClr val="bg1">
                      <a:lumMod val="65000"/>
                      <a:lumOff val="35000"/>
                      <a:alpha val="50000"/>
                    </a:schemeClr>
                  </a:glow>
                  <a:outerShdw blurRad="28575" dist="31750" dir="13200000" algn="tl" rotWithShape="0">
                    <a:srgbClr val="000000">
                      <a:alpha val="25000"/>
                    </a:srgbClr>
                  </a:outerShdw>
                </a:effectLst>
              </a:rPr>
              <a:t>Story understanding</a:t>
            </a:r>
          </a:p>
        </p:txBody>
      </p:sp>
      <p:pic>
        <p:nvPicPr>
          <p:cNvPr id="7" name="Picture 6" descr="Diagram&#10;&#10;Description automatically generated">
            <a:extLst>
              <a:ext uri="{FF2B5EF4-FFF2-40B4-BE49-F238E27FC236}">
                <a16:creationId xmlns:a16="http://schemas.microsoft.com/office/drawing/2014/main" id="{BAA29038-64C4-C57A-B5B8-2BF8EF312979}"/>
              </a:ext>
            </a:extLst>
          </p:cNvPr>
          <p:cNvPicPr>
            <a:picLocks noChangeAspect="1"/>
          </p:cNvPicPr>
          <p:nvPr/>
        </p:nvPicPr>
        <p:blipFill>
          <a:blip r:embed="rId3"/>
          <a:stretch>
            <a:fillRect/>
          </a:stretch>
        </p:blipFill>
        <p:spPr>
          <a:xfrm>
            <a:off x="79697" y="1503102"/>
            <a:ext cx="7965018" cy="4440497"/>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9094774B-33E4-2E31-C96D-3E786E9A7050}"/>
              </a:ext>
            </a:extLst>
          </p:cNvPr>
          <p:cNvSpPr txBox="1"/>
          <p:nvPr/>
        </p:nvSpPr>
        <p:spPr>
          <a:xfrm>
            <a:off x="8392714" y="5972175"/>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Strong Story Hypothesis and the Directed Perception Hypothesis, Winston, 2011</a:t>
            </a:r>
          </a:p>
        </p:txBody>
      </p:sp>
    </p:spTree>
    <p:extLst>
      <p:ext uri="{BB962C8B-B14F-4D97-AF65-F5344CB8AC3E}">
        <p14:creationId xmlns:p14="http://schemas.microsoft.com/office/powerpoint/2010/main" val="13069770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literature review skills, writing).</a:t>
            </a:r>
          </a:p>
          <a:p>
            <a:pPr lvl="1"/>
            <a:r>
              <a:rPr lang="en-US" dirty="0"/>
              <a:t>15 min presentation, 15 min </a:t>
            </a:r>
            <a:r>
              <a:rPr lang="en-US"/>
              <a:t>q&amp;A</a:t>
            </a:r>
            <a:endParaRPr lang="en-US" dirty="0"/>
          </a:p>
        </p:txBody>
      </p:sp>
    </p:spTree>
    <p:extLst>
      <p:ext uri="{BB962C8B-B14F-4D97-AF65-F5344CB8AC3E}">
        <p14:creationId xmlns:p14="http://schemas.microsoft.com/office/powerpoint/2010/main" val="1072236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46032"/>
            <a:ext cx="9905998" cy="4607167"/>
          </a:xfrm>
        </p:spPr>
        <p:txBody>
          <a:bodyPr>
            <a:normAutofit/>
          </a:bodyPr>
          <a:lstStyle/>
          <a:p>
            <a:r>
              <a:rPr lang="en-US" dirty="0"/>
              <a:t>WRITEUP/REPORT</a:t>
            </a:r>
          </a:p>
          <a:p>
            <a:pPr lvl="1"/>
            <a:r>
              <a:rPr lang="en-US" dirty="0"/>
              <a:t>on the paper you present, and the topic in general (unconventional AI). </a:t>
            </a:r>
          </a:p>
          <a:p>
            <a:pPr lvl="1"/>
            <a:r>
              <a:rPr lang="en-US" dirty="0"/>
              <a:t>do a literature review of other papers in the field. </a:t>
            </a:r>
          </a:p>
          <a:p>
            <a:pPr lvl="1"/>
            <a:r>
              <a:rPr lang="en-US" dirty="0"/>
              <a:t>reflect/write on how these techniques can be incorporated in modern AI/deep learning.</a:t>
            </a:r>
          </a:p>
          <a:p>
            <a:pPr lvl="1"/>
            <a:r>
              <a:rPr lang="en-US" dirty="0"/>
              <a:t>The intention is for you to</a:t>
            </a:r>
          </a:p>
          <a:p>
            <a:pPr lvl="2"/>
            <a:r>
              <a:rPr lang="en-US" dirty="0"/>
              <a:t>learn how to read papers</a:t>
            </a:r>
          </a:p>
          <a:p>
            <a:pPr lvl="2"/>
            <a:r>
              <a:rPr lang="en-US" dirty="0"/>
              <a:t>compare and contrast them to other papers</a:t>
            </a:r>
          </a:p>
          <a:p>
            <a:pPr lvl="2"/>
            <a:r>
              <a:rPr lang="en-US" dirty="0"/>
              <a:t>then think what this means for modern AI/deep learning.</a:t>
            </a:r>
          </a:p>
          <a:p>
            <a:pPr lvl="1"/>
            <a:r>
              <a:rPr lang="en-US" dirty="0"/>
              <a:t>Show me drafts</a:t>
            </a:r>
          </a:p>
        </p:txBody>
      </p:sp>
    </p:spTree>
    <p:extLst>
      <p:ext uri="{BB962C8B-B14F-4D97-AF65-F5344CB8AC3E}">
        <p14:creationId xmlns:p14="http://schemas.microsoft.com/office/powerpoint/2010/main" val="21362288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a:bodyPr>
          <a:lstStyle/>
          <a:p>
            <a:r>
              <a:rPr lang="en-US" dirty="0"/>
              <a:t>WRITEUP/REPORT</a:t>
            </a:r>
          </a:p>
          <a:p>
            <a:pPr lvl="1"/>
            <a:r>
              <a:rPr lang="en-US" dirty="0"/>
              <a:t>Short report (less than 4000 words). The idea is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a:t>
            </a:r>
          </a:p>
        </p:txBody>
      </p:sp>
    </p:spTree>
    <p:extLst>
      <p:ext uri="{BB962C8B-B14F-4D97-AF65-F5344CB8AC3E}">
        <p14:creationId xmlns:p14="http://schemas.microsoft.com/office/powerpoint/2010/main" val="6495490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a:t>Neuroscience (</a:t>
            </a:r>
            <a:r>
              <a:rPr lang="en-GB" dirty="0" err="1"/>
              <a:t>Perceptrons</a:t>
            </a:r>
            <a:r>
              <a:rPr lang="en-GB" dirty="0"/>
              <a:t>)</a:t>
            </a:r>
          </a:p>
          <a:p>
            <a:r>
              <a:rPr lang="en-GB" dirty="0"/>
              <a:t>Cognitive psychology</a:t>
            </a:r>
          </a:p>
          <a:p>
            <a:pPr marL="0" indent="0">
              <a:buNone/>
            </a:pPr>
            <a:endParaRPr lang="en-GB" dirty="0"/>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to borrow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215662"/>
            <a:ext cx="9905998" cy="4126523"/>
          </a:xfrm>
        </p:spPr>
        <p:txBody>
          <a:bodyPr>
            <a:normAutofit/>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Computational models of creativity and insight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309447"/>
            <a:ext cx="9905998" cy="3774830"/>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a:p>
            <a:endParaRPr lang="en-US" dirty="0"/>
          </a:p>
        </p:txBody>
      </p:sp>
      <p:sp>
        <p:nvSpPr>
          <p:cNvPr id="4" name="TextBox 3">
            <a:extLst>
              <a:ext uri="{FF2B5EF4-FFF2-40B4-BE49-F238E27FC236}">
                <a16:creationId xmlns:a16="http://schemas.microsoft.com/office/drawing/2014/main" id="{1C111002-F0D7-7E1B-22FD-F7C079EC35B4}"/>
              </a:ext>
            </a:extLst>
          </p:cNvPr>
          <p:cNvSpPr txBox="1"/>
          <p:nvPr/>
        </p:nvSpPr>
        <p:spPr>
          <a:xfrm>
            <a:off x="8785425" y="6370757"/>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pat Langley, 1986</a:t>
            </a:r>
          </a:p>
        </p:txBody>
      </p:sp>
    </p:spTree>
    <p:extLst>
      <p:ext uri="{BB962C8B-B14F-4D97-AF65-F5344CB8AC3E}">
        <p14:creationId xmlns:p14="http://schemas.microsoft.com/office/powerpoint/2010/main" val="17306450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ANALOGIES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err="1"/>
              <a:t>Abc</a:t>
            </a:r>
            <a:r>
              <a:rPr lang="en-US" dirty="0"/>
              <a:t> -&gt; ABD</a:t>
            </a:r>
          </a:p>
          <a:p>
            <a:r>
              <a:rPr lang="en-US" dirty="0"/>
              <a:t>XYZ -&gt; ?</a:t>
            </a:r>
          </a:p>
          <a:p>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5639</TotalTime>
  <Words>1276</Words>
  <Application>Microsoft Macintosh PowerPoint</Application>
  <PresentationFormat>Widescreen</PresentationFormat>
  <Paragraphs>167</Paragraphs>
  <Slides>32</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-apple-system</vt:lpstr>
      <vt:lpstr>Arial</vt:lpstr>
      <vt:lpstr>Calibri</vt:lpstr>
      <vt:lpstr>Century Gothic</vt:lpstr>
      <vt:lpstr>Mesh</vt:lpstr>
      <vt:lpstr>Unconventional approaches to AI</vt:lpstr>
      <vt:lpstr>Insights from the past</vt:lpstr>
      <vt:lpstr>Insights from the past</vt:lpstr>
      <vt:lpstr>Approaches</vt:lpstr>
      <vt:lpstr>Computational models of creativity and insight</vt:lpstr>
      <vt:lpstr>ANALOGIES</vt:lpstr>
      <vt:lpstr>STORIES AND ANALOGIES</vt:lpstr>
      <vt:lpstr>Approaches</vt:lpstr>
      <vt:lpstr>Approaches</vt:lpstr>
      <vt:lpstr>Approaches</vt:lpstr>
      <vt:lpstr>Approaches</vt:lpstr>
      <vt:lpstr>Approaches</vt:lpstr>
      <vt:lpstr>PowerPoint Presentation</vt:lpstr>
      <vt:lpstr>New data</vt:lpstr>
      <vt:lpstr>Structure mapping engine: analogies</vt:lpstr>
      <vt:lpstr>Qualitative process models</vt:lpstr>
      <vt:lpstr>Collective intelligence</vt:lpstr>
      <vt:lpstr>Collective intelligence</vt:lpstr>
      <vt:lpstr>Collective intelligence</vt:lpstr>
      <vt:lpstr>Collective intelligence</vt:lpstr>
      <vt:lpstr>Collective intelligence</vt:lpstr>
      <vt:lpstr>Case based reasoning</vt:lpstr>
      <vt:lpstr>Approaches</vt:lpstr>
      <vt:lpstr>Story understanding</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109</cp:revision>
  <cp:lastPrinted>2022-12-16T15:42:40Z</cp:lastPrinted>
  <dcterms:created xsi:type="dcterms:W3CDTF">2022-09-13T15:45:32Z</dcterms:created>
  <dcterms:modified xsi:type="dcterms:W3CDTF">2023-01-17T15:28:54Z</dcterms:modified>
</cp:coreProperties>
</file>

<file path=docProps/thumbnail.jpeg>
</file>